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3400" cy="756285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6"/>
  </p:normalViewPr>
  <p:slideViewPr>
    <p:cSldViewPr>
      <p:cViewPr varScale="1">
        <p:scale>
          <a:sx n="70" d="100"/>
          <a:sy n="70" d="100"/>
        </p:scale>
        <p:origin x="142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Richards" userId="d3e7ec04-9246-4c84-b9cf-e28ea15b5134" providerId="ADAL" clId="{78D83E0D-FEBB-4999-AAD5-7D42F9DE9062}"/>
    <pc:docChg chg="undo redo custSel modSld">
      <pc:chgData name="Graham Richards" userId="d3e7ec04-9246-4c84-b9cf-e28ea15b5134" providerId="ADAL" clId="{78D83E0D-FEBB-4999-AAD5-7D42F9DE9062}" dt="2022-09-13T08:46:44.707" v="9" actId="122"/>
      <pc:docMkLst>
        <pc:docMk/>
      </pc:docMkLst>
      <pc:sldChg chg="modSp mod">
        <pc:chgData name="Graham Richards" userId="d3e7ec04-9246-4c84-b9cf-e28ea15b5134" providerId="ADAL" clId="{78D83E0D-FEBB-4999-AAD5-7D42F9DE9062}" dt="2022-09-13T08:45:48.954" v="4" actId="20577"/>
        <pc:sldMkLst>
          <pc:docMk/>
          <pc:sldMk cId="0" sldId="256"/>
        </pc:sldMkLst>
        <pc:spChg chg="mod">
          <ac:chgData name="Graham Richards" userId="d3e7ec04-9246-4c84-b9cf-e28ea15b5134" providerId="ADAL" clId="{78D83E0D-FEBB-4999-AAD5-7D42F9DE9062}" dt="2022-09-13T08:45:48.954" v="4" actId="20577"/>
          <ac:spMkLst>
            <pc:docMk/>
            <pc:sldMk cId="0" sldId="256"/>
            <ac:spMk id="14" creationId="{EF20F7E7-BCB8-4AF9-992F-2E3C0B5FE901}"/>
          </ac:spMkLst>
        </pc:spChg>
      </pc:sldChg>
      <pc:sldChg chg="modSp mod">
        <pc:chgData name="Graham Richards" userId="d3e7ec04-9246-4c84-b9cf-e28ea15b5134" providerId="ADAL" clId="{78D83E0D-FEBB-4999-AAD5-7D42F9DE9062}" dt="2022-09-13T08:46:44.707" v="9" actId="122"/>
        <pc:sldMkLst>
          <pc:docMk/>
          <pc:sldMk cId="0" sldId="257"/>
        </pc:sldMkLst>
        <pc:spChg chg="mod">
          <ac:chgData name="Graham Richards" userId="d3e7ec04-9246-4c84-b9cf-e28ea15b5134" providerId="ADAL" clId="{78D83E0D-FEBB-4999-AAD5-7D42F9DE9062}" dt="2022-09-13T08:46:44.707" v="9" actId="122"/>
          <ac:spMkLst>
            <pc:docMk/>
            <pc:sldMk cId="0" sldId="257"/>
            <ac:spMk id="3" creationId="{00000000-0000-0000-0000-000000000000}"/>
          </ac:spMkLst>
        </pc:spChg>
        <pc:spChg chg="mod">
          <ac:chgData name="Graham Richards" userId="d3e7ec04-9246-4c84-b9cf-e28ea15b5134" providerId="ADAL" clId="{78D83E0D-FEBB-4999-AAD5-7D42F9DE9062}" dt="2022-09-13T08:45:52.294" v="7" actId="13926"/>
          <ac:spMkLst>
            <pc:docMk/>
            <pc:sldMk cId="0" sldId="257"/>
            <ac:spMk id="30" creationId="{428B4D0F-891F-4FD5-AF71-305BDA5F5807}"/>
          </ac:spMkLst>
        </pc:spChg>
      </pc:sldChg>
    </pc:docChg>
  </pc:docChgLst>
  <pc:docChgLst>
    <pc:chgData name="Graham Richards" userId="d3e7ec04-9246-4c84-b9cf-e28ea15b5134" providerId="ADAL" clId="{B1CF436C-BDC7-4512-9A66-1B4E4B15961A}"/>
    <pc:docChg chg="modSld">
      <pc:chgData name="Graham Richards" userId="d3e7ec04-9246-4c84-b9cf-e28ea15b5134" providerId="ADAL" clId="{B1CF436C-BDC7-4512-9A66-1B4E4B15961A}" dt="2023-09-06T08:29:10.469" v="0" actId="20577"/>
      <pc:docMkLst>
        <pc:docMk/>
      </pc:docMkLst>
      <pc:sldChg chg="modSp mod">
        <pc:chgData name="Graham Richards" userId="d3e7ec04-9246-4c84-b9cf-e28ea15b5134" providerId="ADAL" clId="{B1CF436C-BDC7-4512-9A66-1B4E4B15961A}" dt="2023-09-06T08:29:10.469" v="0" actId="20577"/>
        <pc:sldMkLst>
          <pc:docMk/>
          <pc:sldMk cId="0" sldId="256"/>
        </pc:sldMkLst>
        <pc:spChg chg="mod">
          <ac:chgData name="Graham Richards" userId="d3e7ec04-9246-4c84-b9cf-e28ea15b5134" providerId="ADAL" clId="{B1CF436C-BDC7-4512-9A66-1B4E4B15961A}" dt="2023-09-06T08:29:10.469" v="0" actId="20577"/>
          <ac:spMkLst>
            <pc:docMk/>
            <pc:sldMk cId="0" sldId="256"/>
            <ac:spMk id="10" creationId="{5B80BD8F-0D7A-4428-9E26-E0C37D25B0C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9/6/2023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lueskiesschool.co.uk/policies"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318447" y="184526"/>
            <a:ext cx="3388962" cy="7291099"/>
          </a:xfrm>
          <a:prstGeom prst="rect">
            <a:avLst/>
          </a:prstGeom>
          <a:solidFill>
            <a:schemeClr val="bg1"/>
          </a:solidFill>
          <a:ln w="38100">
            <a:solidFill>
              <a:schemeClr val="accent1">
                <a:lumMod val="50000"/>
              </a:schemeClr>
            </a:solidFill>
          </a:ln>
        </p:spPr>
        <p:txBody>
          <a:bodyPr vert="horz" wrap="square" lIns="0" tIns="50800" rIns="0" bIns="0" rtlCol="0">
            <a:spAutoFit/>
          </a:bodyPr>
          <a:lstStyle/>
          <a:p>
            <a:pPr marL="84138" algn="ctr">
              <a:lnSpc>
                <a:spcPct val="150000"/>
              </a:lnSpc>
            </a:pPr>
            <a:r>
              <a:rPr lang="en-GB" sz="1100" b="1" dirty="0">
                <a:solidFill>
                  <a:schemeClr val="tx2">
                    <a:lumMod val="75000"/>
                  </a:schemeClr>
                </a:solidFill>
              </a:rPr>
              <a:t>Family Solutions – Medway (Previously Early Help)</a:t>
            </a:r>
          </a:p>
          <a:p>
            <a:pPr marL="84138" algn="ctr">
              <a:lnSpc>
                <a:spcPct val="150000"/>
              </a:lnSpc>
            </a:pPr>
            <a:r>
              <a:rPr lang="en-GB" sz="1100" b="1" dirty="0">
                <a:solidFill>
                  <a:schemeClr val="tx2">
                    <a:lumMod val="75000"/>
                  </a:schemeClr>
                </a:solidFill>
              </a:rPr>
              <a:t>Early Help – Kent</a:t>
            </a:r>
          </a:p>
          <a:p>
            <a:pPr marL="84138" algn="ctr">
              <a:lnSpc>
                <a:spcPct val="150000"/>
              </a:lnSpc>
            </a:pPr>
            <a:endParaRPr lang="en-GB" sz="1100" dirty="0">
              <a:solidFill>
                <a:schemeClr val="tx2">
                  <a:lumMod val="75000"/>
                </a:schemeClr>
              </a:solidFill>
            </a:endParaRPr>
          </a:p>
          <a:p>
            <a:pPr marL="84138" algn="ctr">
              <a:lnSpc>
                <a:spcPct val="150000"/>
              </a:lnSpc>
              <a:spcAft>
                <a:spcPts val="800"/>
              </a:spcAft>
            </a:pPr>
            <a:r>
              <a:rPr lang="en-GB" sz="1100" dirty="0">
                <a:solidFill>
                  <a:schemeClr val="tx2">
                    <a:lumMod val="75000"/>
                  </a:schemeClr>
                </a:solidFill>
                <a:effectLst/>
                <a:ea typeface="Calibri" panose="020F0502020204030204" pitchFamily="34" charset="0"/>
                <a:cs typeface="Times New Roman" panose="02020603050405020304" pitchFamily="18" charset="0"/>
              </a:rPr>
              <a:t>Medway’s Family Solutions is a supportive service, exploring yours and your families’ wellbeing and will work with you to overcome challenges or issues. Kent’s Early Help team can explore services and support from within their own service or via referral to relevant agencies e.g. counselling. </a:t>
            </a:r>
          </a:p>
          <a:p>
            <a:pPr marL="84138" algn="ctr">
              <a:lnSpc>
                <a:spcPct val="150000"/>
              </a:lnSpc>
              <a:spcAft>
                <a:spcPts val="800"/>
              </a:spcAft>
            </a:pPr>
            <a:r>
              <a:rPr lang="en-GB" sz="1100" dirty="0">
                <a:solidFill>
                  <a:schemeClr val="tx2">
                    <a:lumMod val="75000"/>
                  </a:schemeClr>
                </a:solidFill>
                <a:effectLst/>
                <a:ea typeface="Calibri" panose="020F0502020204030204" pitchFamily="34" charset="0"/>
                <a:cs typeface="Times New Roman" panose="02020603050405020304" pitchFamily="18" charset="0"/>
              </a:rPr>
              <a:t>Both teams work with families to help them identify their own strengths and look at your own support networks, which can help in this difficult time. </a:t>
            </a:r>
          </a:p>
          <a:p>
            <a:pPr marL="84138" algn="ctr">
              <a:lnSpc>
                <a:spcPct val="150000"/>
              </a:lnSpc>
              <a:spcAft>
                <a:spcPts val="800"/>
              </a:spcAft>
            </a:pPr>
            <a:r>
              <a:rPr lang="en-GB" sz="1100" dirty="0">
                <a:solidFill>
                  <a:schemeClr val="tx2">
                    <a:lumMod val="75000"/>
                  </a:schemeClr>
                </a:solidFill>
                <a:effectLst/>
                <a:ea typeface="Calibri" panose="020F0502020204030204" pitchFamily="34" charset="0"/>
                <a:cs typeface="Times New Roman" panose="02020603050405020304" pitchFamily="18" charset="0"/>
              </a:rPr>
              <a:t>Both </a:t>
            </a:r>
            <a:r>
              <a:rPr lang="en-GB" sz="1100" dirty="0">
                <a:solidFill>
                  <a:schemeClr val="tx2">
                    <a:lumMod val="75000"/>
                  </a:schemeClr>
                </a:solidFill>
                <a:ea typeface="Calibri" panose="020F0502020204030204" pitchFamily="34" charset="0"/>
                <a:cs typeface="Times New Roman" panose="02020603050405020304" pitchFamily="18" charset="0"/>
              </a:rPr>
              <a:t>teams </a:t>
            </a:r>
            <a:r>
              <a:rPr lang="en-GB" sz="1100" dirty="0">
                <a:solidFill>
                  <a:schemeClr val="tx2">
                    <a:lumMod val="75000"/>
                  </a:schemeClr>
                </a:solidFill>
                <a:effectLst/>
                <a:ea typeface="Calibri" panose="020F0502020204030204" pitchFamily="34" charset="0"/>
                <a:cs typeface="Times New Roman" panose="02020603050405020304" pitchFamily="18" charset="0"/>
              </a:rPr>
              <a:t>can make relevant referrals e.g. food bank, hygiene bank and  are available during the summer break and beyond, so there are staff available Monday to Friday (9am to 5pm) and dependent on the support needed, you may be able to have a specific Worker to lead the support with you . </a:t>
            </a:r>
          </a:p>
          <a:p>
            <a:pPr marL="84138" algn="ctr">
              <a:lnSpc>
                <a:spcPct val="150000"/>
              </a:lnSpc>
              <a:spcAft>
                <a:spcPts val="800"/>
              </a:spcAft>
            </a:pPr>
            <a:r>
              <a:rPr lang="en-GB" sz="1100" dirty="0">
                <a:solidFill>
                  <a:schemeClr val="tx2">
                    <a:lumMod val="75000"/>
                  </a:schemeClr>
                </a:solidFill>
                <a:effectLst/>
                <a:ea typeface="Calibri" panose="020F0502020204030204" pitchFamily="34" charset="0"/>
                <a:cs typeface="Times New Roman" panose="02020603050405020304" pitchFamily="18" charset="0"/>
              </a:rPr>
              <a:t>Support ranges from one to one targeted support e.g. around routine and boundaries or can be more specific through assessment. Other services we can explore with families is the youth service, which offer one to one counselling and group support (virtually).</a:t>
            </a:r>
          </a:p>
          <a:p>
            <a:pPr marL="84138" algn="ctr">
              <a:lnSpc>
                <a:spcPct val="150000"/>
              </a:lnSpc>
              <a:spcAft>
                <a:spcPts val="800"/>
              </a:spcAft>
            </a:pPr>
            <a:r>
              <a:rPr lang="en-GB" sz="1100" dirty="0">
                <a:solidFill>
                  <a:schemeClr val="tx2">
                    <a:lumMod val="75000"/>
                  </a:schemeClr>
                </a:solidFill>
                <a:effectLst/>
                <a:ea typeface="Calibri" panose="020F0502020204030204" pitchFamily="34" charset="0"/>
                <a:cs typeface="Times New Roman" panose="02020603050405020304" pitchFamily="18" charset="0"/>
              </a:rPr>
              <a:t>We can complete a referral to Your Local Authorities team services alongside you, so they understand what your main worries/ concerns are currently and map with you what support may be beneficial. </a:t>
            </a:r>
            <a:endParaRPr lang="en-GB" sz="1100" dirty="0">
              <a:solidFill>
                <a:schemeClr val="tx2">
                  <a:lumMod val="75000"/>
                </a:schemeClr>
              </a:solidFill>
              <a:latin typeface="Calibri"/>
              <a:cs typeface="Calibri"/>
            </a:endParaRPr>
          </a:p>
        </p:txBody>
      </p:sp>
      <p:sp>
        <p:nvSpPr>
          <p:cNvPr id="10" name="TextBox 9">
            <a:extLst>
              <a:ext uri="{FF2B5EF4-FFF2-40B4-BE49-F238E27FC236}">
                <a16:creationId xmlns:a16="http://schemas.microsoft.com/office/drawing/2014/main" id="{5B80BD8F-0D7A-4428-9E26-E0C37D25B0C4}"/>
              </a:ext>
            </a:extLst>
          </p:cNvPr>
          <p:cNvSpPr txBox="1"/>
          <p:nvPr/>
        </p:nvSpPr>
        <p:spPr>
          <a:xfrm>
            <a:off x="7453054" y="4813743"/>
            <a:ext cx="3124200" cy="954107"/>
          </a:xfrm>
          <a:prstGeom prst="rect">
            <a:avLst/>
          </a:prstGeom>
          <a:noFill/>
          <a:ln w="38100">
            <a:solidFill>
              <a:schemeClr val="accent1">
                <a:lumMod val="50000"/>
              </a:schemeClr>
            </a:solidFill>
          </a:ln>
        </p:spPr>
        <p:txBody>
          <a:bodyPr wrap="square" rtlCol="0">
            <a:spAutoFit/>
          </a:bodyPr>
          <a:lstStyle/>
          <a:p>
            <a:pPr algn="ctr"/>
            <a:r>
              <a:rPr lang="en-GB" sz="2800" b="1" dirty="0">
                <a:solidFill>
                  <a:srgbClr val="0070C0"/>
                </a:solidFill>
                <a:latin typeface="Verdana" panose="020B0604030504040204" pitchFamily="34" charset="0"/>
                <a:ea typeface="Verdana" panose="020B0604030504040204" pitchFamily="34" charset="0"/>
                <a:cs typeface="Verdana" panose="020B0604030504040204" pitchFamily="34" charset="0"/>
              </a:rPr>
              <a:t>Safeguarding Information</a:t>
            </a:r>
          </a:p>
        </p:txBody>
      </p:sp>
      <p:sp>
        <p:nvSpPr>
          <p:cNvPr id="14" name="TextBox 13">
            <a:extLst>
              <a:ext uri="{FF2B5EF4-FFF2-40B4-BE49-F238E27FC236}">
                <a16:creationId xmlns:a16="http://schemas.microsoft.com/office/drawing/2014/main" id="{EF20F7E7-BCB8-4AF9-992F-2E3C0B5FE901}"/>
              </a:ext>
            </a:extLst>
          </p:cNvPr>
          <p:cNvSpPr txBox="1"/>
          <p:nvPr/>
        </p:nvSpPr>
        <p:spPr>
          <a:xfrm>
            <a:off x="3882273" y="273814"/>
            <a:ext cx="3221053" cy="7112525"/>
          </a:xfrm>
          <a:prstGeom prst="rect">
            <a:avLst/>
          </a:prstGeom>
          <a:solidFill>
            <a:schemeClr val="bg1"/>
          </a:solidFill>
          <a:ln w="38100">
            <a:solidFill>
              <a:schemeClr val="accent1">
                <a:lumMod val="50000"/>
              </a:schemeClr>
            </a:solidFill>
          </a:ln>
        </p:spPr>
        <p:txBody>
          <a:bodyPr wrap="square" rtlCol="0">
            <a:spAutoFit/>
          </a:bodyPr>
          <a:lstStyle/>
          <a:p>
            <a:pPr algn="ctr"/>
            <a:r>
              <a:rPr lang="en-GB" sz="1100" b="1" dirty="0">
                <a:solidFill>
                  <a:schemeClr val="tx2">
                    <a:lumMod val="75000"/>
                  </a:schemeClr>
                </a:solidFill>
              </a:rPr>
              <a:t>Important contact numbers</a:t>
            </a:r>
          </a:p>
          <a:p>
            <a:pPr algn="ctr"/>
            <a:endParaRPr lang="en-GB" sz="1100" b="1" dirty="0">
              <a:solidFill>
                <a:schemeClr val="tx2">
                  <a:lumMod val="75000"/>
                </a:schemeClr>
              </a:solidFill>
            </a:endParaRPr>
          </a:p>
          <a:p>
            <a:pPr algn="ctr"/>
            <a:r>
              <a:rPr lang="en-GB" sz="1100" dirty="0">
                <a:solidFill>
                  <a:schemeClr val="tx2">
                    <a:lumMod val="75000"/>
                  </a:schemeClr>
                </a:solidFill>
                <a:effectLst/>
                <a:latin typeface="+mj-lt"/>
                <a:ea typeface="Calibri" panose="020F0502020204030204" pitchFamily="34" charset="0"/>
              </a:rPr>
              <a:t>If you would like t</a:t>
            </a:r>
            <a:r>
              <a:rPr lang="en-GB" sz="1100" dirty="0">
                <a:solidFill>
                  <a:schemeClr val="tx2">
                    <a:lumMod val="75000"/>
                  </a:schemeClr>
                </a:solidFill>
                <a:latin typeface="+mj-lt"/>
                <a:ea typeface="Calibri" panose="020F0502020204030204" pitchFamily="34" charset="0"/>
              </a:rPr>
              <a:t>o speak to the Designated Safeguarding Lead:</a:t>
            </a:r>
          </a:p>
          <a:p>
            <a:pPr algn="ctr"/>
            <a:endParaRPr lang="en-GB" sz="1100" dirty="0">
              <a:solidFill>
                <a:schemeClr val="tx2">
                  <a:lumMod val="75000"/>
                </a:schemeClr>
              </a:solidFill>
              <a:effectLst/>
              <a:latin typeface="+mj-lt"/>
              <a:ea typeface="Calibri" panose="020F0502020204030204" pitchFamily="34" charset="0"/>
            </a:endParaRPr>
          </a:p>
          <a:p>
            <a:pPr algn="ctr"/>
            <a:r>
              <a:rPr lang="en-GB" sz="1100" dirty="0">
                <a:solidFill>
                  <a:schemeClr val="tx2">
                    <a:lumMod val="75000"/>
                  </a:schemeClr>
                </a:solidFill>
                <a:effectLst/>
                <a:latin typeface="+mj-lt"/>
                <a:ea typeface="Calibri" panose="020F0502020204030204" pitchFamily="34" charset="0"/>
              </a:rPr>
              <a:t>Telephone number: 01634 357770</a:t>
            </a:r>
          </a:p>
          <a:p>
            <a:pPr algn="ctr"/>
            <a:r>
              <a:rPr lang="en-GB" sz="1100" dirty="0">
                <a:solidFill>
                  <a:schemeClr val="tx2">
                    <a:lumMod val="75000"/>
                  </a:schemeClr>
                </a:solidFill>
                <a:latin typeface="+mj-lt"/>
                <a:ea typeface="Calibri" panose="020F0502020204030204" pitchFamily="34" charset="0"/>
              </a:rPr>
              <a:t>Email: </a:t>
            </a:r>
            <a:r>
              <a:rPr lang="en-GB" sz="1100" dirty="0" err="1">
                <a:solidFill>
                  <a:schemeClr val="tx2">
                    <a:lumMod val="75000"/>
                  </a:schemeClr>
                </a:solidFill>
                <a:latin typeface="+mj-lt"/>
                <a:ea typeface="Calibri" panose="020F0502020204030204" pitchFamily="34" charset="0"/>
              </a:rPr>
              <a:t>safeguarding@blueskiesschool.co.uk</a:t>
            </a:r>
            <a:endParaRPr lang="en-GB" sz="1100" dirty="0">
              <a:solidFill>
                <a:schemeClr val="tx2">
                  <a:lumMod val="75000"/>
                </a:schemeClr>
              </a:solidFill>
              <a:effectLst/>
              <a:latin typeface="+mj-lt"/>
              <a:ea typeface="Calibri" panose="020F0502020204030204" pitchFamily="34" charset="0"/>
            </a:endParaRPr>
          </a:p>
          <a:p>
            <a:pPr algn="ctr"/>
            <a:endParaRPr lang="en-GB" sz="1100" b="1" dirty="0">
              <a:solidFill>
                <a:schemeClr val="tx2">
                  <a:lumMod val="75000"/>
                </a:schemeClr>
              </a:solidFill>
              <a:latin typeface="+mj-lt"/>
            </a:endParaRPr>
          </a:p>
          <a:p>
            <a:pPr algn="ctr">
              <a:spcBef>
                <a:spcPts val="90"/>
              </a:spcBef>
              <a:spcAft>
                <a:spcPts val="0"/>
              </a:spcAft>
            </a:pPr>
            <a:r>
              <a:rPr lang="en-GB" sz="1100" dirty="0">
                <a:solidFill>
                  <a:schemeClr val="tx2">
                    <a:lumMod val="75000"/>
                  </a:schemeClr>
                </a:solidFill>
                <a:effectLst/>
                <a:latin typeface="+mj-lt"/>
                <a:ea typeface="Calibri" panose="020F0502020204030204" pitchFamily="34" charset="0"/>
              </a:rPr>
              <a:t>If you would like to speak to the  </a:t>
            </a:r>
            <a:r>
              <a:rPr lang="en-GB" sz="1100" b="1" dirty="0">
                <a:solidFill>
                  <a:schemeClr val="tx2">
                    <a:lumMod val="75000"/>
                  </a:schemeClr>
                </a:solidFill>
                <a:effectLst/>
                <a:latin typeface="+mj-lt"/>
                <a:ea typeface="Calibri" panose="020F0502020204030204" pitchFamily="34" charset="0"/>
              </a:rPr>
              <a:t>Medway Children’s Social Care </a:t>
            </a:r>
            <a:r>
              <a:rPr lang="en-GB" sz="1100" dirty="0">
                <a:solidFill>
                  <a:schemeClr val="tx2">
                    <a:lumMod val="75000"/>
                  </a:schemeClr>
                </a:solidFill>
                <a:effectLst/>
                <a:latin typeface="+mj-lt"/>
                <a:ea typeface="Calibri" panose="020F0502020204030204" pitchFamily="34" charset="0"/>
              </a:rPr>
              <a:t>and the Multi Agency Safeguarding Hub (MASH) for Children at Risk and Children in Need</a:t>
            </a:r>
          </a:p>
          <a:p>
            <a:pPr algn="ctr">
              <a:lnSpc>
                <a:spcPts val="1210"/>
              </a:lnSpc>
            </a:pPr>
            <a:endParaRPr lang="en-GB" sz="1100" dirty="0">
              <a:solidFill>
                <a:schemeClr val="tx2">
                  <a:lumMod val="75000"/>
                </a:schemeClr>
              </a:solidFill>
              <a:effectLst/>
              <a:latin typeface="+mj-lt"/>
              <a:ea typeface="Calibri" panose="020F0502020204030204" pitchFamily="34" charset="0"/>
            </a:endParaRPr>
          </a:p>
          <a:p>
            <a:pPr algn="ctr">
              <a:lnSpc>
                <a:spcPts val="1210"/>
              </a:lnSpc>
            </a:pPr>
            <a:r>
              <a:rPr lang="en-GB" sz="1100" dirty="0">
                <a:solidFill>
                  <a:schemeClr val="tx2">
                    <a:lumMod val="75000"/>
                  </a:schemeClr>
                </a:solidFill>
                <a:effectLst/>
                <a:latin typeface="+mj-lt"/>
                <a:ea typeface="Calibri" panose="020F0502020204030204" pitchFamily="34" charset="0"/>
              </a:rPr>
              <a:t>Office hours Telephone: 01634 334466 </a:t>
            </a:r>
          </a:p>
          <a:p>
            <a:pPr algn="ctr">
              <a:lnSpc>
                <a:spcPts val="1210"/>
              </a:lnSpc>
            </a:pPr>
            <a:r>
              <a:rPr lang="en-GB" sz="1100" dirty="0">
                <a:solidFill>
                  <a:schemeClr val="tx2">
                    <a:lumMod val="75000"/>
                  </a:schemeClr>
                </a:solidFill>
                <a:effectLst/>
                <a:latin typeface="+mj-lt"/>
                <a:ea typeface="Calibri" panose="020F0502020204030204" pitchFamily="34" charset="0"/>
              </a:rPr>
              <a:t>Out of Hours Team Telephone (5.30pm to 9.00am and weekends): 03000 419191.</a:t>
            </a:r>
          </a:p>
          <a:p>
            <a:pPr algn="ctr">
              <a:lnSpc>
                <a:spcPts val="1210"/>
              </a:lnSpc>
            </a:pPr>
            <a:endParaRPr lang="en-GB" sz="1100" b="1" dirty="0">
              <a:solidFill>
                <a:schemeClr val="tx2">
                  <a:lumMod val="75000"/>
                </a:schemeClr>
              </a:solidFill>
              <a:latin typeface="+mj-lt"/>
              <a:ea typeface="Times New Roman" panose="02020603050405020304" pitchFamily="18" charset="0"/>
            </a:endParaRPr>
          </a:p>
          <a:p>
            <a:pPr algn="ctr">
              <a:lnSpc>
                <a:spcPts val="1210"/>
              </a:lnSpc>
            </a:pPr>
            <a:r>
              <a:rPr lang="en-GB" sz="1100" dirty="0">
                <a:solidFill>
                  <a:schemeClr val="tx2">
                    <a:lumMod val="75000"/>
                  </a:schemeClr>
                </a:solidFill>
                <a:effectLst/>
                <a:latin typeface="+mj-lt"/>
                <a:ea typeface="Times New Roman" panose="02020603050405020304" pitchFamily="18" charset="0"/>
              </a:rPr>
              <a:t>If you would like to speak to the </a:t>
            </a:r>
            <a:r>
              <a:rPr lang="en-GB" sz="1100" b="1" dirty="0">
                <a:solidFill>
                  <a:schemeClr val="tx2">
                    <a:lumMod val="75000"/>
                  </a:schemeClr>
                </a:solidFill>
                <a:effectLst/>
                <a:latin typeface="+mj-lt"/>
                <a:ea typeface="Times New Roman" panose="02020603050405020304" pitchFamily="18" charset="0"/>
              </a:rPr>
              <a:t>Kent Integrated Children’s Services</a:t>
            </a:r>
          </a:p>
          <a:p>
            <a:pPr algn="ctr">
              <a:lnSpc>
                <a:spcPts val="1210"/>
              </a:lnSpc>
            </a:pPr>
            <a:endParaRPr lang="en-GB" sz="1100" b="1" dirty="0">
              <a:solidFill>
                <a:schemeClr val="tx2">
                  <a:lumMod val="75000"/>
                </a:schemeClr>
              </a:solidFill>
              <a:latin typeface="+mj-lt"/>
              <a:ea typeface="Times New Roman" panose="02020603050405020304" pitchFamily="18" charset="0"/>
            </a:endParaRPr>
          </a:p>
          <a:p>
            <a:pPr algn="ctr">
              <a:lnSpc>
                <a:spcPts val="1210"/>
              </a:lnSpc>
            </a:pPr>
            <a:r>
              <a:rPr lang="en-GB" sz="1100" dirty="0">
                <a:solidFill>
                  <a:schemeClr val="tx2">
                    <a:lumMod val="75000"/>
                  </a:schemeClr>
                </a:solidFill>
                <a:effectLst/>
                <a:latin typeface="+mj-lt"/>
                <a:ea typeface="Calibri" panose="020F0502020204030204" pitchFamily="34" charset="0"/>
              </a:rPr>
              <a:t>Office hours Telephone</a:t>
            </a:r>
            <a:r>
              <a:rPr lang="en-GB" sz="1100" dirty="0">
                <a:solidFill>
                  <a:schemeClr val="tx2">
                    <a:lumMod val="75000"/>
                  </a:schemeClr>
                </a:solidFill>
                <a:effectLst/>
                <a:latin typeface="+mj-lt"/>
                <a:ea typeface="Times New Roman" panose="02020603050405020304" pitchFamily="18" charset="0"/>
              </a:rPr>
              <a:t>: 03000 411111</a:t>
            </a:r>
            <a:endParaRPr lang="en-GB" sz="1200" dirty="0">
              <a:solidFill>
                <a:schemeClr val="tx2">
                  <a:lumMod val="75000"/>
                </a:schemeClr>
              </a:solidFill>
              <a:latin typeface="+mj-lt"/>
              <a:ea typeface="Times New Roman" panose="02020603050405020304" pitchFamily="18" charset="0"/>
            </a:endParaRPr>
          </a:p>
          <a:p>
            <a:pPr algn="ctr">
              <a:lnSpc>
                <a:spcPts val="1210"/>
              </a:lnSpc>
            </a:pPr>
            <a:r>
              <a:rPr lang="en-GB" sz="1100" dirty="0">
                <a:solidFill>
                  <a:schemeClr val="tx2">
                    <a:lumMod val="75000"/>
                  </a:schemeClr>
                </a:solidFill>
                <a:effectLst/>
                <a:latin typeface="+mj-lt"/>
                <a:ea typeface="Times New Roman" panose="02020603050405020304" pitchFamily="18" charset="0"/>
              </a:rPr>
              <a:t>Out of Hours Number: 03000 419191</a:t>
            </a:r>
            <a:endParaRPr lang="en-GB" sz="1200" dirty="0">
              <a:solidFill>
                <a:schemeClr val="tx2">
                  <a:lumMod val="75000"/>
                </a:schemeClr>
              </a:solidFill>
              <a:latin typeface="+mj-lt"/>
              <a:ea typeface="Times New Roman" panose="02020603050405020304" pitchFamily="18" charset="0"/>
            </a:endParaRPr>
          </a:p>
          <a:p>
            <a:pPr algn="ctr">
              <a:lnSpc>
                <a:spcPts val="1210"/>
              </a:lnSpc>
            </a:pPr>
            <a:endParaRPr lang="en-GB" sz="1200" b="1" dirty="0">
              <a:solidFill>
                <a:schemeClr val="tx2">
                  <a:lumMod val="75000"/>
                </a:schemeClr>
              </a:solidFill>
              <a:latin typeface="+mj-lt"/>
              <a:ea typeface="Times New Roman" panose="02020603050405020304" pitchFamily="18" charset="0"/>
            </a:endParaRPr>
          </a:p>
          <a:p>
            <a:pPr algn="ctr">
              <a:lnSpc>
                <a:spcPts val="1210"/>
              </a:lnSpc>
            </a:pPr>
            <a:r>
              <a:rPr lang="en-GB" sz="1100" b="1" dirty="0">
                <a:solidFill>
                  <a:schemeClr val="tx2">
                    <a:lumMod val="75000"/>
                  </a:schemeClr>
                </a:solidFill>
                <a:effectLst/>
                <a:latin typeface="+mj-lt"/>
                <a:ea typeface="Times New Roman" panose="02020603050405020304" pitchFamily="18" charset="0"/>
              </a:rPr>
              <a:t>Kent Police</a:t>
            </a:r>
            <a:endParaRPr lang="en-GB" sz="1200" b="1" dirty="0">
              <a:solidFill>
                <a:schemeClr val="tx2">
                  <a:lumMod val="75000"/>
                </a:schemeClr>
              </a:solidFill>
              <a:latin typeface="+mj-lt"/>
              <a:ea typeface="Times New Roman" panose="02020603050405020304" pitchFamily="18" charset="0"/>
            </a:endParaRPr>
          </a:p>
          <a:p>
            <a:pPr algn="ctr">
              <a:lnSpc>
                <a:spcPts val="1210"/>
              </a:lnSpc>
            </a:pPr>
            <a:r>
              <a:rPr lang="en-GB" sz="1100" dirty="0">
                <a:solidFill>
                  <a:schemeClr val="tx2">
                    <a:lumMod val="75000"/>
                  </a:schemeClr>
                </a:solidFill>
                <a:effectLst/>
                <a:latin typeface="+mj-lt"/>
                <a:ea typeface="Times New Roman" panose="02020603050405020304" pitchFamily="18" charset="0"/>
              </a:rPr>
              <a:t>101 or 999 if there is an immediate risk of harm</a:t>
            </a:r>
            <a:endParaRPr lang="en-GB" sz="1200" dirty="0">
              <a:solidFill>
                <a:schemeClr val="tx2">
                  <a:lumMod val="75000"/>
                </a:schemeClr>
              </a:solidFill>
              <a:effectLst/>
              <a:latin typeface="+mj-lt"/>
              <a:ea typeface="Times New Roman" panose="02020603050405020304" pitchFamily="18" charset="0"/>
            </a:endParaRPr>
          </a:p>
          <a:p>
            <a:pPr algn="ctr">
              <a:lnSpc>
                <a:spcPts val="1210"/>
              </a:lnSpc>
            </a:pPr>
            <a:endParaRPr lang="en-GB" sz="1100" dirty="0">
              <a:solidFill>
                <a:schemeClr val="tx2">
                  <a:lumMod val="75000"/>
                </a:schemeClr>
              </a:solidFill>
              <a:effectLst/>
              <a:latin typeface="+mj-lt"/>
              <a:ea typeface="Calibri" panose="020F0502020204030204" pitchFamily="34" charset="0"/>
            </a:endParaRPr>
          </a:p>
          <a:p>
            <a:pPr algn="ctr">
              <a:lnSpc>
                <a:spcPts val="1210"/>
              </a:lnSpc>
            </a:pPr>
            <a:r>
              <a:rPr lang="en-GB" sz="1100" b="1" dirty="0">
                <a:solidFill>
                  <a:schemeClr val="tx2">
                    <a:lumMod val="75000"/>
                  </a:schemeClr>
                </a:solidFill>
                <a:latin typeface="+mj-lt"/>
                <a:ea typeface="Calibri" panose="020F0502020204030204" pitchFamily="34" charset="0"/>
              </a:rPr>
              <a:t>Sharing information</a:t>
            </a:r>
          </a:p>
          <a:p>
            <a:pPr algn="ctr">
              <a:lnSpc>
                <a:spcPts val="1210"/>
              </a:lnSpc>
            </a:pPr>
            <a:r>
              <a:rPr lang="en-GB" sz="1100" dirty="0">
                <a:solidFill>
                  <a:schemeClr val="tx2">
                    <a:lumMod val="75000"/>
                  </a:schemeClr>
                </a:solidFill>
                <a:latin typeface="+mj-lt"/>
                <a:ea typeface="Calibri" panose="020F0502020204030204" pitchFamily="34" charset="0"/>
              </a:rPr>
              <a:t>Individual cases may only be discussed with the person assigned with parental responsibility on our school systems. </a:t>
            </a:r>
          </a:p>
          <a:p>
            <a:pPr algn="ctr">
              <a:lnSpc>
                <a:spcPts val="1210"/>
              </a:lnSpc>
            </a:pPr>
            <a:endParaRPr lang="en-GB" sz="1100" dirty="0">
              <a:solidFill>
                <a:schemeClr val="tx2">
                  <a:lumMod val="75000"/>
                </a:schemeClr>
              </a:solidFill>
              <a:effectLst/>
              <a:latin typeface="+mj-lt"/>
              <a:ea typeface="Calibri" panose="020F0502020204030204" pitchFamily="34" charset="0"/>
            </a:endParaRPr>
          </a:p>
          <a:p>
            <a:pPr algn="ctr">
              <a:lnSpc>
                <a:spcPts val="1210"/>
              </a:lnSpc>
            </a:pPr>
            <a:r>
              <a:rPr lang="en-GB" sz="1100" dirty="0">
                <a:solidFill>
                  <a:schemeClr val="tx2">
                    <a:lumMod val="75000"/>
                  </a:schemeClr>
                </a:solidFill>
                <a:latin typeface="+mj-lt"/>
                <a:ea typeface="Calibri" panose="020F0502020204030204" pitchFamily="34" charset="0"/>
              </a:rPr>
              <a:t>Any concerns received around your own or other children are managed sensitively, and schools have a duty to share this information where deemed safe to do so. We cannot provide explicit details on concerns raised about other children, but will confirm when appropriate action has been taken.</a:t>
            </a:r>
          </a:p>
          <a:p>
            <a:pPr algn="ctr">
              <a:lnSpc>
                <a:spcPts val="1210"/>
              </a:lnSpc>
            </a:pPr>
            <a:endParaRPr lang="en-GB" sz="1100" dirty="0">
              <a:solidFill>
                <a:schemeClr val="tx2">
                  <a:lumMod val="75000"/>
                </a:schemeClr>
              </a:solidFill>
              <a:effectLst/>
              <a:latin typeface="+mj-lt"/>
              <a:ea typeface="Calibri" panose="020F0502020204030204" pitchFamily="34" charset="0"/>
            </a:endParaRPr>
          </a:p>
          <a:p>
            <a:pPr marL="54610" algn="ctr">
              <a:lnSpc>
                <a:spcPct val="100000"/>
              </a:lnSpc>
              <a:spcBef>
                <a:spcPts val="830"/>
              </a:spcBef>
            </a:pPr>
            <a:r>
              <a:rPr lang="en-GB" sz="1100" dirty="0">
                <a:solidFill>
                  <a:schemeClr val="tx2">
                    <a:lumMod val="75000"/>
                  </a:schemeClr>
                </a:solidFill>
                <a:latin typeface="Calibri"/>
                <a:cs typeface="Calibri"/>
              </a:rPr>
              <a:t>A </a:t>
            </a:r>
            <a:r>
              <a:rPr lang="en-GB" sz="1100" spc="-5" dirty="0">
                <a:solidFill>
                  <a:schemeClr val="tx2">
                    <a:lumMod val="75000"/>
                  </a:schemeClr>
                </a:solidFill>
                <a:latin typeface="Calibri"/>
                <a:cs typeface="Calibri"/>
              </a:rPr>
              <a:t>Full </a:t>
            </a:r>
            <a:r>
              <a:rPr lang="en-GB" sz="1100" dirty="0">
                <a:solidFill>
                  <a:schemeClr val="tx2">
                    <a:lumMod val="75000"/>
                  </a:schemeClr>
                </a:solidFill>
                <a:latin typeface="Calibri"/>
                <a:cs typeface="Calibri"/>
              </a:rPr>
              <a:t>copy of the </a:t>
            </a:r>
            <a:r>
              <a:rPr lang="en-GB" sz="1100" spc="-5" dirty="0">
                <a:solidFill>
                  <a:schemeClr val="tx2">
                    <a:lumMod val="75000"/>
                  </a:schemeClr>
                </a:solidFill>
                <a:latin typeface="Calibri"/>
                <a:cs typeface="Calibri"/>
              </a:rPr>
              <a:t>schools Safeguarding policy</a:t>
            </a:r>
            <a:r>
              <a:rPr lang="en-GB" sz="1100" spc="-20" dirty="0">
                <a:solidFill>
                  <a:schemeClr val="tx2">
                    <a:lumMod val="75000"/>
                  </a:schemeClr>
                </a:solidFill>
                <a:latin typeface="Calibri"/>
                <a:cs typeface="Calibri"/>
              </a:rPr>
              <a:t> </a:t>
            </a:r>
            <a:r>
              <a:rPr lang="en-GB" sz="1100" spc="-10" dirty="0">
                <a:solidFill>
                  <a:schemeClr val="tx2">
                    <a:lumMod val="75000"/>
                  </a:schemeClr>
                </a:solidFill>
                <a:latin typeface="Calibri"/>
                <a:cs typeface="Calibri"/>
              </a:rPr>
              <a:t>is</a:t>
            </a:r>
            <a:endParaRPr lang="en-GB" sz="1100" dirty="0">
              <a:solidFill>
                <a:schemeClr val="tx2">
                  <a:lumMod val="75000"/>
                </a:schemeClr>
              </a:solidFill>
              <a:latin typeface="Calibri"/>
              <a:cs typeface="Calibri"/>
            </a:endParaRPr>
          </a:p>
          <a:p>
            <a:pPr marL="54610" algn="ctr">
              <a:lnSpc>
                <a:spcPct val="100000"/>
              </a:lnSpc>
              <a:spcBef>
                <a:spcPts val="430"/>
              </a:spcBef>
            </a:pPr>
            <a:r>
              <a:rPr lang="en-GB" sz="1100" dirty="0">
                <a:solidFill>
                  <a:schemeClr val="tx2">
                    <a:lumMod val="75000"/>
                  </a:schemeClr>
                </a:solidFill>
                <a:latin typeface="Calibri"/>
                <a:cs typeface="Calibri"/>
              </a:rPr>
              <a:t>available on the school website.</a:t>
            </a:r>
          </a:p>
          <a:p>
            <a:pPr marL="53975" marR="230504" algn="ctr">
              <a:lnSpc>
                <a:spcPct val="131800"/>
              </a:lnSpc>
              <a:spcBef>
                <a:spcPts val="15"/>
              </a:spcBef>
            </a:pPr>
            <a:endParaRPr lang="en-GB" sz="1100" dirty="0">
              <a:solidFill>
                <a:schemeClr val="tx2">
                  <a:lumMod val="75000"/>
                </a:schemeClr>
              </a:solidFill>
              <a:latin typeface="Calibri"/>
              <a:cs typeface="Calibri"/>
            </a:endParaRPr>
          </a:p>
          <a:p>
            <a:pPr marL="53975" marR="230504" algn="ctr">
              <a:lnSpc>
                <a:spcPct val="131800"/>
              </a:lnSpc>
              <a:spcBef>
                <a:spcPts val="15"/>
              </a:spcBef>
            </a:pPr>
            <a:r>
              <a:rPr lang="en-GB" sz="1100" dirty="0">
                <a:solidFill>
                  <a:schemeClr val="tx2">
                    <a:lumMod val="75000"/>
                  </a:schemeClr>
                </a:solidFill>
                <a:cs typeface="Calibri"/>
                <a:hlinkClick r:id="rId2">
                  <a:extLst>
                    <a:ext uri="{A12FA001-AC4F-418D-AE19-62706E023703}">
                      <ahyp:hlinkClr xmlns:ahyp="http://schemas.microsoft.com/office/drawing/2018/hyperlinkcolor" val="tx"/>
                    </a:ext>
                  </a:extLst>
                </a:hlinkClick>
              </a:rPr>
              <a:t>http://www.blueskiesschool.co.uk/policies</a:t>
            </a:r>
            <a:endParaRPr lang="en-GB" sz="1100" dirty="0">
              <a:solidFill>
                <a:schemeClr val="tx2">
                  <a:lumMod val="75000"/>
                </a:schemeClr>
              </a:solidFill>
              <a:cs typeface="Calibri"/>
            </a:endParaRPr>
          </a:p>
          <a:p>
            <a:pPr marL="53975" marR="230504" algn="ctr">
              <a:lnSpc>
                <a:spcPct val="131800"/>
              </a:lnSpc>
              <a:spcBef>
                <a:spcPts val="15"/>
              </a:spcBef>
            </a:pPr>
            <a:endParaRPr lang="en-GB" sz="1100" dirty="0">
              <a:solidFill>
                <a:schemeClr val="tx2">
                  <a:lumMod val="75000"/>
                </a:schemeClr>
              </a:solidFill>
              <a:latin typeface="Calibri"/>
              <a:cs typeface="Calibri"/>
            </a:endParaRPr>
          </a:p>
        </p:txBody>
      </p:sp>
      <p:pic>
        <p:nvPicPr>
          <p:cNvPr id="9" name="Picture 8" descr="A picture containing text&#10;&#10;Description automatically generated">
            <a:extLst>
              <a:ext uri="{FF2B5EF4-FFF2-40B4-BE49-F238E27FC236}">
                <a16:creationId xmlns:a16="http://schemas.microsoft.com/office/drawing/2014/main" id="{F0B50671-3D3D-0196-0BDC-053A9C6F6C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3054" y="2301188"/>
            <a:ext cx="3671035" cy="10992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72086" y="200025"/>
            <a:ext cx="3468110" cy="7240572"/>
          </a:xfrm>
          <a:prstGeom prst="rect">
            <a:avLst/>
          </a:prstGeom>
          <a:solidFill>
            <a:schemeClr val="bg1"/>
          </a:solidFill>
          <a:ln w="38100">
            <a:solidFill>
              <a:schemeClr val="accent1">
                <a:lumMod val="50000"/>
              </a:schemeClr>
            </a:solidFill>
          </a:ln>
        </p:spPr>
        <p:txBody>
          <a:bodyPr vert="horz" wrap="square" lIns="0" tIns="0" rIns="0" bIns="0" rtlCol="0">
            <a:spAutoFit/>
          </a:bodyPr>
          <a:lstStyle/>
          <a:p>
            <a:pPr marL="53975" algn="ctr">
              <a:lnSpc>
                <a:spcPct val="100000"/>
              </a:lnSpc>
              <a:spcBef>
                <a:spcPts val="880"/>
              </a:spcBef>
            </a:pPr>
            <a:endParaRPr lang="en-GB" sz="300" b="1" spc="-5" dirty="0">
              <a:solidFill>
                <a:schemeClr val="tx2">
                  <a:lumMod val="75000"/>
                </a:schemeClr>
              </a:solidFill>
              <a:latin typeface="Calibri"/>
              <a:cs typeface="Calibri"/>
            </a:endParaRPr>
          </a:p>
          <a:p>
            <a:pPr marL="53975" algn="ctr">
              <a:lnSpc>
                <a:spcPct val="100000"/>
              </a:lnSpc>
              <a:spcBef>
                <a:spcPts val="880"/>
              </a:spcBef>
            </a:pPr>
            <a:r>
              <a:rPr lang="en-GB" sz="1100" b="1" spc="-5" dirty="0">
                <a:solidFill>
                  <a:schemeClr val="tx2">
                    <a:lumMod val="75000"/>
                  </a:schemeClr>
                </a:solidFill>
                <a:latin typeface="Calibri"/>
                <a:cs typeface="Calibri"/>
              </a:rPr>
              <a:t>Overview</a:t>
            </a:r>
          </a:p>
          <a:p>
            <a:pPr marL="53975" algn="ctr">
              <a:lnSpc>
                <a:spcPct val="100000"/>
              </a:lnSpc>
              <a:spcBef>
                <a:spcPts val="880"/>
              </a:spcBef>
            </a:pPr>
            <a:endParaRPr lang="en-GB" sz="500" b="1" spc="-5" dirty="0">
              <a:solidFill>
                <a:schemeClr val="tx2">
                  <a:lumMod val="75000"/>
                </a:schemeClr>
              </a:solidFill>
              <a:latin typeface="Calibri"/>
              <a:cs typeface="Calibri"/>
            </a:endParaRPr>
          </a:p>
          <a:p>
            <a:pPr marL="53975" marR="112395" algn="ctr">
              <a:lnSpc>
                <a:spcPct val="132300"/>
              </a:lnSpc>
            </a:pPr>
            <a:r>
              <a:rPr sz="1100" dirty="0">
                <a:solidFill>
                  <a:schemeClr val="tx2">
                    <a:lumMod val="75000"/>
                  </a:schemeClr>
                </a:solidFill>
                <a:latin typeface="Calibri"/>
                <a:cs typeface="Calibri"/>
              </a:rPr>
              <a:t>We </a:t>
            </a:r>
            <a:r>
              <a:rPr sz="1100" spc="-5" dirty="0">
                <a:solidFill>
                  <a:schemeClr val="tx2">
                    <a:lumMod val="75000"/>
                  </a:schemeClr>
                </a:solidFill>
                <a:latin typeface="Calibri"/>
                <a:cs typeface="Calibri"/>
              </a:rPr>
              <a:t>believe </a:t>
            </a:r>
            <a:r>
              <a:rPr sz="1100" dirty="0">
                <a:solidFill>
                  <a:schemeClr val="tx2">
                    <a:lumMod val="75000"/>
                  </a:schemeClr>
                </a:solidFill>
                <a:latin typeface="Calibri"/>
                <a:cs typeface="Calibri"/>
              </a:rPr>
              <a:t>that all </a:t>
            </a:r>
            <a:r>
              <a:rPr lang="en-GB" sz="1100" spc="-5" dirty="0">
                <a:solidFill>
                  <a:schemeClr val="tx2">
                    <a:lumMod val="75000"/>
                  </a:schemeClr>
                </a:solidFill>
                <a:latin typeface="Calibri"/>
                <a:cs typeface="Calibri"/>
              </a:rPr>
              <a:t>students</a:t>
            </a:r>
            <a:r>
              <a:rPr sz="1100" spc="-5" dirty="0">
                <a:solidFill>
                  <a:schemeClr val="tx2">
                    <a:lumMod val="75000"/>
                  </a:schemeClr>
                </a:solidFill>
                <a:latin typeface="Calibri"/>
                <a:cs typeface="Calibri"/>
              </a:rPr>
              <a:t> should </a:t>
            </a:r>
            <a:r>
              <a:rPr sz="1100" dirty="0">
                <a:solidFill>
                  <a:schemeClr val="tx2">
                    <a:lumMod val="75000"/>
                  </a:schemeClr>
                </a:solidFill>
                <a:latin typeface="Calibri"/>
                <a:cs typeface="Calibri"/>
              </a:rPr>
              <a:t>remain </a:t>
            </a:r>
            <a:r>
              <a:rPr sz="1100" spc="-5" dirty="0">
                <a:solidFill>
                  <a:schemeClr val="tx2">
                    <a:lumMod val="75000"/>
                  </a:schemeClr>
                </a:solidFill>
                <a:latin typeface="Calibri"/>
                <a:cs typeface="Calibri"/>
              </a:rPr>
              <a:t>safe </a:t>
            </a:r>
            <a:r>
              <a:rPr sz="1100" dirty="0">
                <a:solidFill>
                  <a:schemeClr val="tx2">
                    <a:lumMod val="75000"/>
                  </a:schemeClr>
                </a:solidFill>
                <a:latin typeface="Calibri"/>
                <a:cs typeface="Calibri"/>
              </a:rPr>
              <a:t>and </a:t>
            </a:r>
            <a:r>
              <a:rPr sz="1100" spc="-5" dirty="0">
                <a:solidFill>
                  <a:schemeClr val="tx2">
                    <a:lumMod val="75000"/>
                  </a:schemeClr>
                </a:solidFill>
                <a:latin typeface="Calibri"/>
                <a:cs typeface="Calibri"/>
              </a:rPr>
              <a:t>free  from harm. </a:t>
            </a:r>
            <a:r>
              <a:rPr sz="1100" dirty="0">
                <a:solidFill>
                  <a:schemeClr val="tx2">
                    <a:lumMod val="75000"/>
                  </a:schemeClr>
                </a:solidFill>
                <a:latin typeface="Calibri"/>
                <a:cs typeface="Calibri"/>
              </a:rPr>
              <a:t>As </a:t>
            </a:r>
            <a:r>
              <a:rPr sz="1100" spc="-5" dirty="0">
                <a:solidFill>
                  <a:schemeClr val="tx2">
                    <a:lumMod val="75000"/>
                  </a:schemeClr>
                </a:solidFill>
                <a:latin typeface="Calibri"/>
                <a:cs typeface="Calibri"/>
              </a:rPr>
              <a:t>such, we are </a:t>
            </a:r>
            <a:r>
              <a:rPr sz="1100" spc="-10" dirty="0">
                <a:solidFill>
                  <a:schemeClr val="tx2">
                    <a:lumMod val="75000"/>
                  </a:schemeClr>
                </a:solidFill>
                <a:latin typeface="Calibri"/>
                <a:cs typeface="Calibri"/>
              </a:rPr>
              <a:t>committed </a:t>
            </a:r>
            <a:r>
              <a:rPr sz="1100" dirty="0">
                <a:solidFill>
                  <a:schemeClr val="tx2">
                    <a:lumMod val="75000"/>
                  </a:schemeClr>
                </a:solidFill>
                <a:latin typeface="Calibri"/>
                <a:cs typeface="Calibri"/>
              </a:rPr>
              <a:t>to </a:t>
            </a:r>
            <a:r>
              <a:rPr sz="1100" spc="-5" dirty="0">
                <a:solidFill>
                  <a:schemeClr val="tx2">
                    <a:lumMod val="75000"/>
                  </a:schemeClr>
                </a:solidFill>
                <a:latin typeface="Calibri"/>
                <a:cs typeface="Calibri"/>
              </a:rPr>
              <a:t>playing </a:t>
            </a:r>
            <a:r>
              <a:rPr sz="1100" dirty="0">
                <a:solidFill>
                  <a:schemeClr val="tx2">
                    <a:lumMod val="75000"/>
                  </a:schemeClr>
                </a:solidFill>
                <a:latin typeface="Calibri"/>
                <a:cs typeface="Calibri"/>
              </a:rPr>
              <a:t>a </a:t>
            </a:r>
            <a:r>
              <a:rPr sz="1100" spc="-5" dirty="0">
                <a:solidFill>
                  <a:schemeClr val="tx2">
                    <a:lumMod val="75000"/>
                  </a:schemeClr>
                </a:solidFill>
                <a:latin typeface="Calibri"/>
                <a:cs typeface="Calibri"/>
              </a:rPr>
              <a:t>full </a:t>
            </a:r>
            <a:r>
              <a:rPr sz="1100" dirty="0">
                <a:solidFill>
                  <a:schemeClr val="tx2">
                    <a:lumMod val="75000"/>
                  </a:schemeClr>
                </a:solidFill>
                <a:latin typeface="Calibri"/>
                <a:cs typeface="Calibri"/>
              </a:rPr>
              <a:t>and active </a:t>
            </a:r>
            <a:r>
              <a:rPr sz="1100" spc="-5" dirty="0">
                <a:solidFill>
                  <a:schemeClr val="tx2">
                    <a:lumMod val="75000"/>
                  </a:schemeClr>
                </a:solidFill>
                <a:latin typeface="Calibri"/>
                <a:cs typeface="Calibri"/>
              </a:rPr>
              <a:t>part </a:t>
            </a:r>
            <a:r>
              <a:rPr sz="1100" dirty="0">
                <a:solidFill>
                  <a:schemeClr val="tx2">
                    <a:lumMod val="75000"/>
                  </a:schemeClr>
                </a:solidFill>
                <a:latin typeface="Calibri"/>
                <a:cs typeface="Calibri"/>
              </a:rPr>
              <a:t>in </a:t>
            </a:r>
            <a:r>
              <a:rPr sz="1100" spc="-5" dirty="0">
                <a:solidFill>
                  <a:schemeClr val="tx2">
                    <a:lumMod val="75000"/>
                  </a:schemeClr>
                </a:solidFill>
                <a:latin typeface="Calibri"/>
                <a:cs typeface="Calibri"/>
              </a:rPr>
              <a:t>the multi-agency response</a:t>
            </a:r>
            <a:r>
              <a:rPr sz="1100" spc="-25" dirty="0">
                <a:solidFill>
                  <a:schemeClr val="tx2">
                    <a:lumMod val="75000"/>
                  </a:schemeClr>
                </a:solidFill>
                <a:latin typeface="Calibri"/>
                <a:cs typeface="Calibri"/>
              </a:rPr>
              <a:t> </a:t>
            </a:r>
            <a:r>
              <a:rPr sz="1100" dirty="0">
                <a:solidFill>
                  <a:schemeClr val="tx2">
                    <a:lumMod val="75000"/>
                  </a:schemeClr>
                </a:solidFill>
                <a:latin typeface="Calibri"/>
                <a:cs typeface="Calibri"/>
              </a:rPr>
              <a:t>to</a:t>
            </a:r>
          </a:p>
          <a:p>
            <a:pPr marL="53975" marR="253365" algn="ctr">
              <a:lnSpc>
                <a:spcPct val="131800"/>
              </a:lnSpc>
            </a:pPr>
            <a:r>
              <a:rPr sz="1100" dirty="0">
                <a:solidFill>
                  <a:schemeClr val="tx2">
                    <a:lumMod val="75000"/>
                  </a:schemeClr>
                </a:solidFill>
                <a:latin typeface="Calibri"/>
                <a:cs typeface="Calibri"/>
              </a:rPr>
              <a:t>child </a:t>
            </a:r>
            <a:r>
              <a:rPr sz="1100" spc="-5" dirty="0">
                <a:solidFill>
                  <a:schemeClr val="tx2">
                    <a:lumMod val="75000"/>
                  </a:schemeClr>
                </a:solidFill>
                <a:latin typeface="Calibri"/>
                <a:cs typeface="Calibri"/>
              </a:rPr>
              <a:t>protection concerns. Additionally, we </a:t>
            </a:r>
            <a:r>
              <a:rPr sz="1100" dirty="0">
                <a:solidFill>
                  <a:schemeClr val="tx2">
                    <a:lumMod val="75000"/>
                  </a:schemeClr>
                </a:solidFill>
                <a:latin typeface="Calibri"/>
                <a:cs typeface="Calibri"/>
              </a:rPr>
              <a:t>as a </a:t>
            </a:r>
            <a:r>
              <a:rPr sz="1100" spc="-5" dirty="0">
                <a:solidFill>
                  <a:schemeClr val="tx2">
                    <a:lumMod val="75000"/>
                  </a:schemeClr>
                </a:solidFill>
                <a:latin typeface="Calibri"/>
                <a:cs typeface="Calibri"/>
              </a:rPr>
              <a:t>school, have </a:t>
            </a:r>
            <a:r>
              <a:rPr sz="1100" dirty="0">
                <a:solidFill>
                  <a:schemeClr val="tx2">
                    <a:lumMod val="75000"/>
                  </a:schemeClr>
                </a:solidFill>
                <a:latin typeface="Calibri"/>
                <a:cs typeface="Calibri"/>
              </a:rPr>
              <a:t>a </a:t>
            </a:r>
            <a:r>
              <a:rPr sz="1100" spc="-5" dirty="0">
                <a:solidFill>
                  <a:schemeClr val="tx2">
                    <a:lumMod val="75000"/>
                  </a:schemeClr>
                </a:solidFill>
                <a:latin typeface="Calibri"/>
                <a:cs typeface="Calibri"/>
              </a:rPr>
              <a:t>legal duty to safeguard </a:t>
            </a:r>
            <a:r>
              <a:rPr sz="1100" dirty="0">
                <a:solidFill>
                  <a:schemeClr val="tx2">
                    <a:lumMod val="75000"/>
                  </a:schemeClr>
                </a:solidFill>
                <a:latin typeface="Calibri"/>
                <a:cs typeface="Calibri"/>
              </a:rPr>
              <a:t>and</a:t>
            </a:r>
            <a:r>
              <a:rPr sz="1100" spc="35" dirty="0">
                <a:solidFill>
                  <a:schemeClr val="tx2">
                    <a:lumMod val="75000"/>
                  </a:schemeClr>
                </a:solidFill>
                <a:latin typeface="Calibri"/>
                <a:cs typeface="Calibri"/>
              </a:rPr>
              <a:t> </a:t>
            </a:r>
            <a:r>
              <a:rPr sz="1100" spc="-5" dirty="0">
                <a:solidFill>
                  <a:schemeClr val="tx2">
                    <a:lumMod val="75000"/>
                  </a:schemeClr>
                </a:solidFill>
                <a:latin typeface="Calibri"/>
                <a:cs typeface="Calibri"/>
              </a:rPr>
              <a:t>promote</a:t>
            </a:r>
            <a:endParaRPr sz="1100" dirty="0">
              <a:solidFill>
                <a:schemeClr val="tx2">
                  <a:lumMod val="75000"/>
                </a:schemeClr>
              </a:solidFill>
              <a:latin typeface="Calibri"/>
              <a:cs typeface="Calibri"/>
            </a:endParaRPr>
          </a:p>
          <a:p>
            <a:pPr marL="53975" algn="ctr">
              <a:lnSpc>
                <a:spcPct val="100000"/>
              </a:lnSpc>
              <a:spcBef>
                <a:spcPts val="434"/>
              </a:spcBef>
            </a:pPr>
            <a:r>
              <a:rPr sz="1100" dirty="0">
                <a:solidFill>
                  <a:schemeClr val="tx2">
                    <a:lumMod val="75000"/>
                  </a:schemeClr>
                </a:solidFill>
                <a:latin typeface="Calibri"/>
                <a:cs typeface="Calibri"/>
              </a:rPr>
              <a:t>the welfare of children and to </a:t>
            </a:r>
            <a:r>
              <a:rPr sz="1100" spc="-5" dirty="0">
                <a:solidFill>
                  <a:schemeClr val="tx2">
                    <a:lumMod val="75000"/>
                  </a:schemeClr>
                </a:solidFill>
                <a:latin typeface="Calibri"/>
                <a:cs typeface="Calibri"/>
              </a:rPr>
              <a:t>have </a:t>
            </a:r>
            <a:r>
              <a:rPr sz="1100" dirty="0">
                <a:solidFill>
                  <a:schemeClr val="tx2">
                    <a:lumMod val="75000"/>
                  </a:schemeClr>
                </a:solidFill>
                <a:latin typeface="Calibri"/>
                <a:cs typeface="Calibri"/>
              </a:rPr>
              <a:t>a</a:t>
            </a:r>
            <a:r>
              <a:rPr sz="1100" spc="-45" dirty="0">
                <a:solidFill>
                  <a:schemeClr val="tx2">
                    <a:lumMod val="75000"/>
                  </a:schemeClr>
                </a:solidFill>
                <a:latin typeface="Calibri"/>
                <a:cs typeface="Calibri"/>
              </a:rPr>
              <a:t> </a:t>
            </a:r>
            <a:r>
              <a:rPr sz="1100" spc="-5" dirty="0">
                <a:solidFill>
                  <a:schemeClr val="tx2">
                    <a:lumMod val="75000"/>
                  </a:schemeClr>
                </a:solidFill>
                <a:latin typeface="Calibri"/>
                <a:cs typeface="Calibri"/>
              </a:rPr>
              <a:t>Safeguarding</a:t>
            </a:r>
            <a:endParaRPr sz="1100" dirty="0">
              <a:solidFill>
                <a:schemeClr val="tx2">
                  <a:lumMod val="75000"/>
                </a:schemeClr>
              </a:solidFill>
              <a:latin typeface="Calibri"/>
              <a:cs typeface="Calibri"/>
            </a:endParaRPr>
          </a:p>
          <a:p>
            <a:pPr marL="53975" algn="ctr">
              <a:lnSpc>
                <a:spcPct val="100000"/>
              </a:lnSpc>
              <a:spcBef>
                <a:spcPts val="420"/>
              </a:spcBef>
            </a:pPr>
            <a:r>
              <a:rPr sz="1100" spc="-5" dirty="0">
                <a:solidFill>
                  <a:schemeClr val="tx2">
                    <a:lumMod val="75000"/>
                  </a:schemeClr>
                </a:solidFill>
                <a:latin typeface="Calibri"/>
                <a:cs typeface="Calibri"/>
              </a:rPr>
              <a:t>Policy.</a:t>
            </a:r>
            <a:endParaRPr sz="1100" dirty="0">
              <a:solidFill>
                <a:schemeClr val="tx2">
                  <a:lumMod val="75000"/>
                </a:schemeClr>
              </a:solidFill>
              <a:latin typeface="Calibri"/>
              <a:cs typeface="Calibri"/>
            </a:endParaRPr>
          </a:p>
          <a:p>
            <a:pPr marL="53975" marR="464184" algn="ctr">
              <a:lnSpc>
                <a:spcPct val="132700"/>
              </a:lnSpc>
            </a:pPr>
            <a:endParaRPr lang="en-GB" sz="1400" dirty="0">
              <a:solidFill>
                <a:schemeClr val="tx2">
                  <a:lumMod val="75000"/>
                </a:schemeClr>
              </a:solidFill>
              <a:latin typeface="Calibri"/>
              <a:cs typeface="Calibri"/>
            </a:endParaRPr>
          </a:p>
          <a:p>
            <a:pPr marL="53975" marR="464184" algn="ctr">
              <a:lnSpc>
                <a:spcPct val="132700"/>
              </a:lnSpc>
            </a:pPr>
            <a:r>
              <a:rPr sz="1100" spc="-10" dirty="0">
                <a:solidFill>
                  <a:schemeClr val="tx2">
                    <a:lumMod val="75000"/>
                  </a:schemeClr>
                </a:solidFill>
                <a:latin typeface="Calibri"/>
                <a:cs typeface="Calibri"/>
              </a:rPr>
              <a:t>Staff </a:t>
            </a:r>
            <a:r>
              <a:rPr sz="1100" dirty="0">
                <a:solidFill>
                  <a:schemeClr val="tx2">
                    <a:lumMod val="75000"/>
                  </a:schemeClr>
                </a:solidFill>
                <a:latin typeface="Calibri"/>
                <a:cs typeface="Calibri"/>
              </a:rPr>
              <a:t>at </a:t>
            </a:r>
            <a:r>
              <a:rPr lang="en-GB" sz="1100" spc="-5" dirty="0">
                <a:solidFill>
                  <a:schemeClr val="tx2">
                    <a:lumMod val="75000"/>
                  </a:schemeClr>
                </a:solidFill>
                <a:latin typeface="Calibri"/>
                <a:cs typeface="Calibri"/>
              </a:rPr>
              <a:t>Blue Skies School</a:t>
            </a:r>
            <a:r>
              <a:rPr sz="1100" spc="-5" dirty="0">
                <a:solidFill>
                  <a:schemeClr val="tx2">
                    <a:lumMod val="75000"/>
                  </a:schemeClr>
                </a:solidFill>
                <a:latin typeface="Calibri"/>
                <a:cs typeface="Calibri"/>
              </a:rPr>
              <a:t> have </a:t>
            </a:r>
            <a:r>
              <a:rPr sz="1100" dirty="0">
                <a:solidFill>
                  <a:schemeClr val="tx2">
                    <a:lumMod val="75000"/>
                  </a:schemeClr>
                </a:solidFill>
                <a:latin typeface="Calibri"/>
                <a:cs typeface="Calibri"/>
              </a:rPr>
              <a:t>day </a:t>
            </a:r>
            <a:r>
              <a:rPr sz="1100" spc="-5" dirty="0">
                <a:solidFill>
                  <a:schemeClr val="tx2">
                    <a:lumMod val="75000"/>
                  </a:schemeClr>
                </a:solidFill>
                <a:latin typeface="Calibri"/>
                <a:cs typeface="Calibri"/>
              </a:rPr>
              <a:t>to day</a:t>
            </a:r>
            <a:r>
              <a:rPr lang="en-GB" sz="1100" spc="-5" dirty="0">
                <a:solidFill>
                  <a:schemeClr val="tx2">
                    <a:lumMod val="75000"/>
                  </a:schemeClr>
                </a:solidFill>
                <a:latin typeface="Calibri"/>
                <a:cs typeface="Calibri"/>
              </a:rPr>
              <a:t> </a:t>
            </a:r>
            <a:r>
              <a:rPr sz="1100" dirty="0">
                <a:solidFill>
                  <a:schemeClr val="tx2">
                    <a:lumMod val="75000"/>
                  </a:schemeClr>
                </a:solidFill>
                <a:latin typeface="Calibri"/>
                <a:cs typeface="Calibri"/>
              </a:rPr>
              <a:t>contact</a:t>
            </a:r>
            <a:r>
              <a:rPr lang="en-GB" sz="1100" dirty="0">
                <a:solidFill>
                  <a:schemeClr val="tx2">
                    <a:lumMod val="75000"/>
                  </a:schemeClr>
                </a:solidFill>
                <a:latin typeface="Calibri"/>
                <a:cs typeface="Calibri"/>
              </a:rPr>
              <a:t> </a:t>
            </a:r>
            <a:r>
              <a:rPr sz="1100" spc="-5" dirty="0">
                <a:solidFill>
                  <a:schemeClr val="tx2">
                    <a:lumMod val="75000"/>
                  </a:schemeClr>
                </a:solidFill>
                <a:latin typeface="Calibri"/>
                <a:cs typeface="Calibri"/>
              </a:rPr>
              <a:t>with pupils, </a:t>
            </a:r>
            <a:r>
              <a:rPr sz="1100" dirty="0">
                <a:solidFill>
                  <a:schemeClr val="tx2">
                    <a:lumMod val="75000"/>
                  </a:schemeClr>
                </a:solidFill>
                <a:latin typeface="Calibri"/>
                <a:cs typeface="Calibri"/>
              </a:rPr>
              <a:t>and </a:t>
            </a:r>
            <a:r>
              <a:rPr sz="1100" spc="-5" dirty="0">
                <a:solidFill>
                  <a:schemeClr val="tx2">
                    <a:lumMod val="75000"/>
                  </a:schemeClr>
                </a:solidFill>
                <a:latin typeface="Calibri"/>
                <a:cs typeface="Calibri"/>
              </a:rPr>
              <a:t>some direct </a:t>
            </a:r>
            <a:r>
              <a:rPr sz="1100" dirty="0">
                <a:solidFill>
                  <a:schemeClr val="tx2">
                    <a:lumMod val="75000"/>
                  </a:schemeClr>
                </a:solidFill>
                <a:latin typeface="Calibri"/>
                <a:cs typeface="Calibri"/>
              </a:rPr>
              <a:t>work</a:t>
            </a:r>
            <a:r>
              <a:rPr sz="1100" spc="-10" dirty="0">
                <a:solidFill>
                  <a:schemeClr val="tx2">
                    <a:lumMod val="75000"/>
                  </a:schemeClr>
                </a:solidFill>
                <a:latin typeface="Calibri"/>
                <a:cs typeface="Calibri"/>
              </a:rPr>
              <a:t> </a:t>
            </a:r>
            <a:r>
              <a:rPr sz="1100" dirty="0">
                <a:solidFill>
                  <a:schemeClr val="tx2">
                    <a:lumMod val="75000"/>
                  </a:schemeClr>
                </a:solidFill>
                <a:latin typeface="Calibri"/>
                <a:cs typeface="Calibri"/>
              </a:rPr>
              <a:t>with</a:t>
            </a:r>
            <a:r>
              <a:rPr lang="en-GB" sz="1100" dirty="0">
                <a:solidFill>
                  <a:schemeClr val="tx2">
                    <a:lumMod val="75000"/>
                  </a:schemeClr>
                </a:solidFill>
                <a:latin typeface="Calibri"/>
                <a:cs typeface="Calibri"/>
              </a:rPr>
              <a:t> </a:t>
            </a:r>
            <a:r>
              <a:rPr sz="1100" spc="-5" dirty="0">
                <a:solidFill>
                  <a:schemeClr val="tx2">
                    <a:lumMod val="75000"/>
                  </a:schemeClr>
                </a:solidFill>
                <a:latin typeface="Calibri"/>
                <a:cs typeface="Calibri"/>
              </a:rPr>
              <a:t>families, </a:t>
            </a:r>
            <a:r>
              <a:rPr sz="1100" dirty="0">
                <a:solidFill>
                  <a:schemeClr val="tx2">
                    <a:lumMod val="75000"/>
                  </a:schemeClr>
                </a:solidFill>
                <a:latin typeface="Calibri"/>
                <a:cs typeface="Calibri"/>
              </a:rPr>
              <a:t>which </a:t>
            </a:r>
            <a:r>
              <a:rPr sz="1100" spc="-5" dirty="0">
                <a:solidFill>
                  <a:schemeClr val="tx2">
                    <a:lumMod val="75000"/>
                  </a:schemeClr>
                </a:solidFill>
                <a:latin typeface="Calibri"/>
                <a:cs typeface="Calibri"/>
              </a:rPr>
              <a:t>means </a:t>
            </a:r>
            <a:r>
              <a:rPr sz="1100" dirty="0">
                <a:solidFill>
                  <a:schemeClr val="tx2">
                    <a:lumMod val="75000"/>
                  </a:schemeClr>
                </a:solidFill>
                <a:latin typeface="Calibri"/>
                <a:cs typeface="Calibri"/>
              </a:rPr>
              <a:t>that we </a:t>
            </a:r>
            <a:r>
              <a:rPr sz="1100" spc="-5" dirty="0">
                <a:solidFill>
                  <a:schemeClr val="tx2">
                    <a:lumMod val="75000"/>
                  </a:schemeClr>
                </a:solidFill>
                <a:latin typeface="Calibri"/>
                <a:cs typeface="Calibri"/>
              </a:rPr>
              <a:t>have </a:t>
            </a:r>
            <a:r>
              <a:rPr sz="1100" dirty="0">
                <a:solidFill>
                  <a:schemeClr val="tx2">
                    <a:lumMod val="75000"/>
                  </a:schemeClr>
                </a:solidFill>
                <a:latin typeface="Calibri"/>
                <a:cs typeface="Calibri"/>
              </a:rPr>
              <a:t>a crucial </a:t>
            </a:r>
            <a:r>
              <a:rPr sz="1100" spc="-5" dirty="0">
                <a:solidFill>
                  <a:schemeClr val="tx2">
                    <a:lumMod val="75000"/>
                  </a:schemeClr>
                </a:solidFill>
                <a:latin typeface="Calibri"/>
                <a:cs typeface="Calibri"/>
              </a:rPr>
              <a:t>role to </a:t>
            </a:r>
            <a:r>
              <a:rPr sz="1100" dirty="0">
                <a:solidFill>
                  <a:schemeClr val="tx2">
                    <a:lumMod val="75000"/>
                  </a:schemeClr>
                </a:solidFill>
                <a:latin typeface="Calibri"/>
                <a:cs typeface="Calibri"/>
              </a:rPr>
              <a:t>play in </a:t>
            </a:r>
            <a:r>
              <a:rPr sz="1100" spc="-5" dirty="0">
                <a:solidFill>
                  <a:schemeClr val="tx2">
                    <a:lumMod val="75000"/>
                  </a:schemeClr>
                </a:solidFill>
                <a:latin typeface="Calibri"/>
                <a:cs typeface="Calibri"/>
              </a:rPr>
              <a:t>noticing signs </a:t>
            </a:r>
            <a:r>
              <a:rPr sz="1100" dirty="0">
                <a:solidFill>
                  <a:schemeClr val="tx2">
                    <a:lumMod val="75000"/>
                  </a:schemeClr>
                </a:solidFill>
                <a:latin typeface="Calibri"/>
                <a:cs typeface="Calibri"/>
              </a:rPr>
              <a:t>of </a:t>
            </a:r>
            <a:r>
              <a:rPr sz="1100" spc="-5" dirty="0">
                <a:solidFill>
                  <a:schemeClr val="tx2">
                    <a:lumMod val="75000"/>
                  </a:schemeClr>
                </a:solidFill>
                <a:latin typeface="Calibri"/>
                <a:cs typeface="Calibri"/>
              </a:rPr>
              <a:t>possible abuse </a:t>
            </a:r>
            <a:r>
              <a:rPr sz="1100" dirty="0">
                <a:solidFill>
                  <a:schemeClr val="tx2">
                    <a:lumMod val="75000"/>
                  </a:schemeClr>
                </a:solidFill>
                <a:latin typeface="Calibri"/>
                <a:cs typeface="Calibri"/>
              </a:rPr>
              <a:t>or</a:t>
            </a:r>
            <a:r>
              <a:rPr sz="1100" spc="-20" dirty="0">
                <a:solidFill>
                  <a:schemeClr val="tx2">
                    <a:lumMod val="75000"/>
                  </a:schemeClr>
                </a:solidFill>
                <a:latin typeface="Calibri"/>
                <a:cs typeface="Calibri"/>
              </a:rPr>
              <a:t> </a:t>
            </a:r>
            <a:r>
              <a:rPr sz="1100" spc="-5" dirty="0">
                <a:solidFill>
                  <a:schemeClr val="tx2">
                    <a:lumMod val="75000"/>
                  </a:schemeClr>
                </a:solidFill>
                <a:latin typeface="Calibri"/>
                <a:cs typeface="Calibri"/>
              </a:rPr>
              <a:t>neglect.</a:t>
            </a:r>
            <a:endParaRPr lang="en-GB" sz="1100" spc="-5" dirty="0">
              <a:solidFill>
                <a:schemeClr val="tx2">
                  <a:lumMod val="75000"/>
                </a:schemeClr>
              </a:solidFill>
              <a:latin typeface="Calibri"/>
              <a:cs typeface="Calibri"/>
            </a:endParaRPr>
          </a:p>
          <a:p>
            <a:pPr marL="53975" marR="464184" algn="ctr">
              <a:lnSpc>
                <a:spcPct val="132700"/>
              </a:lnSpc>
            </a:pPr>
            <a:endParaRPr lang="en-GB" sz="1100" spc="-5" dirty="0">
              <a:solidFill>
                <a:schemeClr val="tx2">
                  <a:lumMod val="75000"/>
                </a:schemeClr>
              </a:solidFill>
              <a:latin typeface="Calibri"/>
              <a:cs typeface="Calibri"/>
            </a:endParaRPr>
          </a:p>
          <a:p>
            <a:pPr marL="53975" marR="464184" algn="ctr" defTabSz="3232150">
              <a:lnSpc>
                <a:spcPct val="132700"/>
              </a:lnSpc>
            </a:pPr>
            <a:r>
              <a:rPr lang="en-GB" sz="1100" b="1" dirty="0">
                <a:solidFill>
                  <a:schemeClr val="tx2">
                    <a:lumMod val="75000"/>
                  </a:schemeClr>
                </a:solidFill>
              </a:rPr>
              <a:t>How is information used? </a:t>
            </a:r>
            <a:endParaRPr lang="en-GB" sz="1100" dirty="0">
              <a:solidFill>
                <a:schemeClr val="tx2">
                  <a:lumMod val="75000"/>
                </a:schemeClr>
              </a:solidFill>
            </a:endParaRPr>
          </a:p>
          <a:p>
            <a:pPr marL="53975" marR="464184" algn="ctr" defTabSz="3232150">
              <a:lnSpc>
                <a:spcPct val="132700"/>
              </a:lnSpc>
            </a:pPr>
            <a:r>
              <a:rPr lang="en-GB" sz="1100" dirty="0">
                <a:solidFill>
                  <a:schemeClr val="tx2">
                    <a:lumMod val="75000"/>
                  </a:schemeClr>
                </a:solidFill>
              </a:rPr>
              <a:t>Confidential records are kept of any safeguarding concerns and information is shared on a need to know basis. Similar incidents are categorised and used by the leadership team to identify trends to ensure that we are responsive in our curriculum.</a:t>
            </a:r>
          </a:p>
          <a:p>
            <a:pPr marL="53975" marR="464184" algn="ctr" defTabSz="3232150">
              <a:lnSpc>
                <a:spcPct val="132700"/>
              </a:lnSpc>
            </a:pPr>
            <a:endParaRPr lang="en-GB" sz="400" dirty="0">
              <a:solidFill>
                <a:schemeClr val="tx2">
                  <a:lumMod val="75000"/>
                </a:schemeClr>
              </a:solidFill>
            </a:endParaRPr>
          </a:p>
          <a:p>
            <a:pPr marL="53975" marR="464184" algn="ctr" defTabSz="3232150">
              <a:lnSpc>
                <a:spcPct val="132700"/>
              </a:lnSpc>
            </a:pPr>
            <a:r>
              <a:rPr lang="en-GB" sz="1100" dirty="0">
                <a:solidFill>
                  <a:schemeClr val="tx2">
                    <a:lumMod val="75000"/>
                  </a:schemeClr>
                </a:solidFill>
              </a:rPr>
              <a:t>We are notified by the police if they attend any incidents involving domestic abuse in a household where the child attends our school.</a:t>
            </a:r>
          </a:p>
          <a:p>
            <a:pPr marL="53975" marR="464184" algn="ctr" defTabSz="3232150">
              <a:lnSpc>
                <a:spcPct val="132700"/>
              </a:lnSpc>
            </a:pPr>
            <a:endParaRPr lang="en-GB" sz="400" dirty="0">
              <a:solidFill>
                <a:schemeClr val="tx2">
                  <a:lumMod val="75000"/>
                </a:schemeClr>
              </a:solidFill>
            </a:endParaRPr>
          </a:p>
          <a:p>
            <a:pPr marL="53975" marR="464184" algn="ctr" defTabSz="3232150">
              <a:lnSpc>
                <a:spcPct val="132700"/>
              </a:lnSpc>
            </a:pPr>
            <a:r>
              <a:rPr lang="en-GB" sz="1100" dirty="0">
                <a:solidFill>
                  <a:schemeClr val="tx2">
                    <a:lumMod val="75000"/>
                  </a:schemeClr>
                </a:solidFill>
              </a:rPr>
              <a:t>We follow procedures laid down by the Medway and Kent Safeguarding Team which means on occasions that we have to consult other agencies. We aim to discuss concerns with parent/carers first, before any referrals are made, unless we believe that such a move may be contrary to a child’s welfare. </a:t>
            </a:r>
            <a:endParaRPr lang="en-GB" sz="1100" spc="-5" dirty="0">
              <a:solidFill>
                <a:schemeClr val="tx2">
                  <a:lumMod val="75000"/>
                </a:schemeClr>
              </a:solidFill>
              <a:latin typeface="Calibri"/>
              <a:cs typeface="Calibri"/>
            </a:endParaRPr>
          </a:p>
        </p:txBody>
      </p:sp>
      <p:sp>
        <p:nvSpPr>
          <p:cNvPr id="30" name="TextBox 29">
            <a:extLst>
              <a:ext uri="{FF2B5EF4-FFF2-40B4-BE49-F238E27FC236}">
                <a16:creationId xmlns:a16="http://schemas.microsoft.com/office/drawing/2014/main" id="{428B4D0F-891F-4FD5-AF71-305BDA5F5807}"/>
              </a:ext>
            </a:extLst>
          </p:cNvPr>
          <p:cNvSpPr txBox="1"/>
          <p:nvPr/>
        </p:nvSpPr>
        <p:spPr>
          <a:xfrm>
            <a:off x="3876007" y="209550"/>
            <a:ext cx="3176270" cy="5001369"/>
          </a:xfrm>
          <a:prstGeom prst="rect">
            <a:avLst/>
          </a:prstGeom>
          <a:solidFill>
            <a:schemeClr val="bg1"/>
          </a:solidFill>
          <a:ln w="38100">
            <a:solidFill>
              <a:schemeClr val="accent1">
                <a:lumMod val="50000"/>
              </a:schemeClr>
            </a:solidFill>
          </a:ln>
        </p:spPr>
        <p:txBody>
          <a:bodyPr wrap="square" rtlCol="0">
            <a:spAutoFit/>
          </a:bodyPr>
          <a:lstStyle/>
          <a:p>
            <a:pPr algn="ctr"/>
            <a:endParaRPr lang="en-GB" sz="1100" b="1" dirty="0">
              <a:solidFill>
                <a:schemeClr val="tx2">
                  <a:lumMod val="75000"/>
                </a:schemeClr>
              </a:solidFill>
            </a:endParaRPr>
          </a:p>
          <a:p>
            <a:pPr algn="ctr"/>
            <a:r>
              <a:rPr lang="en-GB" sz="1100" b="1" dirty="0">
                <a:solidFill>
                  <a:schemeClr val="tx2">
                    <a:lumMod val="75000"/>
                  </a:schemeClr>
                </a:solidFill>
              </a:rPr>
              <a:t>Designated Safeguarding Lead</a:t>
            </a:r>
          </a:p>
          <a:p>
            <a:pPr algn="ctr"/>
            <a:endParaRPr lang="en-GB" sz="1100" dirty="0">
              <a:solidFill>
                <a:schemeClr val="tx2">
                  <a:lumMod val="75000"/>
                </a:schemeClr>
              </a:solidFill>
            </a:endParaRPr>
          </a:p>
          <a:p>
            <a:pPr algn="ctr"/>
            <a:r>
              <a:rPr lang="en-GB" sz="1100" dirty="0">
                <a:solidFill>
                  <a:schemeClr val="tx2">
                    <a:lumMod val="75000"/>
                  </a:schemeClr>
                </a:solidFill>
              </a:rPr>
              <a:t>The Designated Safeguarding Lead takes the lead on all safeguarding matters within the school.</a:t>
            </a:r>
          </a:p>
          <a:p>
            <a:pPr algn="ctr"/>
            <a:endParaRPr lang="en-GB" sz="1100" dirty="0">
              <a:solidFill>
                <a:schemeClr val="tx2">
                  <a:lumMod val="75000"/>
                </a:schemeClr>
              </a:solidFill>
            </a:endParaRPr>
          </a:p>
          <a:p>
            <a:pPr algn="ctr"/>
            <a:r>
              <a:rPr lang="en-GB" sz="1100" dirty="0">
                <a:solidFill>
                  <a:schemeClr val="tx2">
                    <a:lumMod val="75000"/>
                  </a:schemeClr>
                </a:solidFill>
              </a:rPr>
              <a:t>At Blue Skies School this is Graham Richards, Head teacher. </a:t>
            </a:r>
          </a:p>
          <a:p>
            <a:pPr algn="ctr"/>
            <a:endParaRPr lang="en-GB" sz="1100" dirty="0">
              <a:solidFill>
                <a:schemeClr val="tx2">
                  <a:lumMod val="75000"/>
                </a:schemeClr>
              </a:solidFill>
            </a:endParaRPr>
          </a:p>
          <a:p>
            <a:pPr algn="ctr"/>
            <a:r>
              <a:rPr lang="en-GB" sz="1100" dirty="0">
                <a:solidFill>
                  <a:schemeClr val="tx2">
                    <a:lumMod val="75000"/>
                  </a:schemeClr>
                </a:solidFill>
              </a:rPr>
              <a:t>Our Deputy Designated Safeguarding Lead within the school, who support with safeguarding concerns  is Samuel Gracey, Senior Teacher. </a:t>
            </a:r>
          </a:p>
          <a:p>
            <a:pPr algn="ctr"/>
            <a:endParaRPr lang="en-GB" sz="1100" dirty="0">
              <a:solidFill>
                <a:schemeClr val="tx2">
                  <a:lumMod val="75000"/>
                </a:schemeClr>
              </a:solidFill>
            </a:endParaRPr>
          </a:p>
          <a:p>
            <a:pPr algn="ctr"/>
            <a:r>
              <a:rPr lang="en-GB" sz="1100" dirty="0">
                <a:solidFill>
                  <a:schemeClr val="tx2">
                    <a:lumMod val="75000"/>
                  </a:schemeClr>
                </a:solidFill>
              </a:rPr>
              <a:t>Our Business Manger, Natalie </a:t>
            </a:r>
            <a:r>
              <a:rPr lang="en-GB" sz="1100" dirty="0" err="1">
                <a:solidFill>
                  <a:schemeClr val="tx2">
                    <a:lumMod val="75000"/>
                  </a:schemeClr>
                </a:solidFill>
              </a:rPr>
              <a:t>Bucklen</a:t>
            </a:r>
            <a:r>
              <a:rPr lang="en-GB" sz="1100" dirty="0">
                <a:solidFill>
                  <a:schemeClr val="tx2">
                    <a:lumMod val="75000"/>
                  </a:schemeClr>
                </a:solidFill>
              </a:rPr>
              <a:t> is also our deputy DSL in the absence of both Graham and Sam.</a:t>
            </a:r>
          </a:p>
          <a:p>
            <a:pPr algn="ctr"/>
            <a:endParaRPr lang="en-GB" sz="1100" dirty="0">
              <a:solidFill>
                <a:schemeClr val="tx2">
                  <a:lumMod val="75000"/>
                </a:schemeClr>
              </a:solidFill>
            </a:endParaRPr>
          </a:p>
          <a:p>
            <a:pPr algn="ctr"/>
            <a:r>
              <a:rPr lang="en-GB" sz="1100" dirty="0">
                <a:solidFill>
                  <a:schemeClr val="tx2">
                    <a:lumMod val="75000"/>
                  </a:schemeClr>
                </a:solidFill>
              </a:rPr>
              <a:t>Overarching responsibility for safeguarding falls with our Proprietors, if you have any concerns with the processes within the school, or how an incident has been managed, contact Jonathon Higgins at jo@blueskiesschool.co.uk</a:t>
            </a:r>
          </a:p>
          <a:p>
            <a:pPr algn="ctr"/>
            <a:endParaRPr lang="en-GB" sz="1100" dirty="0">
              <a:solidFill>
                <a:schemeClr val="tx2">
                  <a:lumMod val="75000"/>
                </a:schemeClr>
              </a:solidFill>
            </a:endParaRPr>
          </a:p>
          <a:p>
            <a:pPr algn="ctr"/>
            <a:r>
              <a:rPr lang="en-GB" sz="1100" dirty="0">
                <a:solidFill>
                  <a:schemeClr val="tx2">
                    <a:lumMod val="75000"/>
                  </a:schemeClr>
                </a:solidFill>
              </a:rPr>
              <a:t>We listen to our students and take their concerns seriously. </a:t>
            </a:r>
          </a:p>
          <a:p>
            <a:pPr algn="ctr"/>
            <a:endParaRPr lang="en-GB" sz="1100" dirty="0">
              <a:solidFill>
                <a:schemeClr val="tx2">
                  <a:lumMod val="75000"/>
                </a:schemeClr>
              </a:solidFill>
            </a:endParaRPr>
          </a:p>
          <a:p>
            <a:pPr algn="ctr"/>
            <a:r>
              <a:rPr lang="en-GB" sz="1100" dirty="0">
                <a:solidFill>
                  <a:schemeClr val="tx2">
                    <a:lumMod val="75000"/>
                  </a:schemeClr>
                </a:solidFill>
              </a:rPr>
              <a:t>All staff receive safeguarding training and students are aware that they can talk to any member of staff  if they have concerns. </a:t>
            </a:r>
          </a:p>
          <a:p>
            <a:pPr algn="ctr"/>
            <a:endParaRPr lang="en-GB" sz="1100" dirty="0">
              <a:solidFill>
                <a:schemeClr val="tx2">
                  <a:lumMod val="75000"/>
                </a:schemeClr>
              </a:solidFill>
            </a:endParaRPr>
          </a:p>
        </p:txBody>
      </p:sp>
      <p:sp>
        <p:nvSpPr>
          <p:cNvPr id="42" name="TextBox 41">
            <a:extLst>
              <a:ext uri="{FF2B5EF4-FFF2-40B4-BE49-F238E27FC236}">
                <a16:creationId xmlns:a16="http://schemas.microsoft.com/office/drawing/2014/main" id="{235A70BC-6A63-480F-8655-942BD2D81E83}"/>
              </a:ext>
            </a:extLst>
          </p:cNvPr>
          <p:cNvSpPr txBox="1"/>
          <p:nvPr/>
        </p:nvSpPr>
        <p:spPr>
          <a:xfrm>
            <a:off x="7288088" y="200025"/>
            <a:ext cx="3176270" cy="6583277"/>
          </a:xfrm>
          <a:prstGeom prst="rect">
            <a:avLst/>
          </a:prstGeom>
          <a:solidFill>
            <a:schemeClr val="bg1"/>
          </a:solidFill>
          <a:ln w="38100">
            <a:solidFill>
              <a:schemeClr val="accent1">
                <a:lumMod val="50000"/>
              </a:schemeClr>
            </a:solidFill>
          </a:ln>
        </p:spPr>
        <p:txBody>
          <a:bodyPr wrap="square" rtlCol="0">
            <a:spAutoFit/>
          </a:bodyPr>
          <a:lstStyle/>
          <a:p>
            <a:pPr algn="ctr">
              <a:lnSpc>
                <a:spcPct val="150000"/>
              </a:lnSpc>
            </a:pPr>
            <a:r>
              <a:rPr lang="en-GB" sz="1100" b="1" dirty="0">
                <a:solidFill>
                  <a:schemeClr val="tx2">
                    <a:lumMod val="75000"/>
                  </a:schemeClr>
                </a:solidFill>
              </a:rPr>
              <a:t>How do we keep children safe? </a:t>
            </a:r>
          </a:p>
          <a:p>
            <a:pPr algn="ctr">
              <a:lnSpc>
                <a:spcPct val="150000"/>
              </a:lnSpc>
            </a:pPr>
            <a:endParaRPr lang="en-GB" sz="1100" b="1" dirty="0">
              <a:solidFill>
                <a:schemeClr val="tx2">
                  <a:lumMod val="75000"/>
                </a:schemeClr>
              </a:solidFill>
            </a:endParaRPr>
          </a:p>
          <a:p>
            <a:pPr algn="ctr">
              <a:lnSpc>
                <a:spcPct val="150000"/>
              </a:lnSpc>
            </a:pPr>
            <a:r>
              <a:rPr lang="en-GB" sz="1100" dirty="0">
                <a:solidFill>
                  <a:schemeClr val="tx2">
                    <a:lumMod val="75000"/>
                  </a:schemeClr>
                </a:solidFill>
              </a:rPr>
              <a:t>We create a safe learning environment and ensure children and young adults know who they can talk to if they are upset or worried about anything. </a:t>
            </a:r>
          </a:p>
          <a:p>
            <a:pPr algn="ctr">
              <a:lnSpc>
                <a:spcPct val="150000"/>
              </a:lnSpc>
            </a:pPr>
            <a:endParaRPr lang="en-GB" sz="1100" dirty="0">
              <a:solidFill>
                <a:schemeClr val="tx2">
                  <a:lumMod val="75000"/>
                </a:schemeClr>
              </a:solidFill>
            </a:endParaRPr>
          </a:p>
          <a:p>
            <a:pPr algn="ctr">
              <a:lnSpc>
                <a:spcPct val="150000"/>
              </a:lnSpc>
            </a:pPr>
            <a:r>
              <a:rPr lang="en-GB" sz="1100" dirty="0">
                <a:solidFill>
                  <a:schemeClr val="tx2">
                    <a:lumMod val="75000"/>
                  </a:schemeClr>
                </a:solidFill>
              </a:rPr>
              <a:t>We also provide opportunities for children to develop their understanding of risks and keeping themselves safe, through education on internet safety awareness, positive relationships, bullying etc. </a:t>
            </a:r>
          </a:p>
          <a:p>
            <a:pPr algn="ctr">
              <a:lnSpc>
                <a:spcPct val="150000"/>
              </a:lnSpc>
            </a:pPr>
            <a:endParaRPr lang="en-GB" sz="1100" dirty="0">
              <a:solidFill>
                <a:schemeClr val="tx2">
                  <a:lumMod val="75000"/>
                </a:schemeClr>
              </a:solidFill>
            </a:endParaRPr>
          </a:p>
          <a:p>
            <a:pPr algn="ctr">
              <a:lnSpc>
                <a:spcPct val="150000"/>
              </a:lnSpc>
            </a:pPr>
            <a:r>
              <a:rPr lang="en-GB" sz="1100" dirty="0">
                <a:solidFill>
                  <a:schemeClr val="tx2">
                    <a:lumMod val="75000"/>
                  </a:schemeClr>
                </a:solidFill>
              </a:rPr>
              <a:t>We are committed to keeping our pupils safe. </a:t>
            </a:r>
          </a:p>
          <a:p>
            <a:pPr algn="ctr">
              <a:lnSpc>
                <a:spcPct val="150000"/>
              </a:lnSpc>
            </a:pPr>
            <a:r>
              <a:rPr lang="en-GB" sz="1100" dirty="0">
                <a:solidFill>
                  <a:schemeClr val="tx2">
                    <a:lumMod val="75000"/>
                  </a:schemeClr>
                </a:solidFill>
              </a:rPr>
              <a:t>Any concerns are reported to a Designated Safeguarding Lead who will then take any action needed to ensure the wellbeing and safety of children. </a:t>
            </a:r>
          </a:p>
          <a:p>
            <a:pPr algn="ctr">
              <a:lnSpc>
                <a:spcPct val="150000"/>
              </a:lnSpc>
            </a:pPr>
            <a:endParaRPr lang="en-GB" sz="1100" dirty="0">
              <a:solidFill>
                <a:schemeClr val="tx2">
                  <a:lumMod val="75000"/>
                </a:schemeClr>
              </a:solidFill>
            </a:endParaRPr>
          </a:p>
          <a:p>
            <a:pPr algn="ctr">
              <a:lnSpc>
                <a:spcPct val="150000"/>
              </a:lnSpc>
            </a:pPr>
            <a:r>
              <a:rPr lang="en-GB" sz="1100" dirty="0">
                <a:solidFill>
                  <a:schemeClr val="tx2">
                    <a:lumMod val="75000"/>
                  </a:schemeClr>
                </a:solidFill>
              </a:rPr>
              <a:t>Our first priority is your child’s welfare and we will usually discuss with you any concerns we have about your child. However, there might be rare occasions when we have to provide information to or consult other agencies such as Children’s Services Social Care before we contact you. </a:t>
            </a:r>
          </a:p>
          <a:p>
            <a:pPr algn="ctr">
              <a:lnSpc>
                <a:spcPct val="150000"/>
              </a:lnSpc>
            </a:pPr>
            <a:endParaRPr lang="en-GB" sz="1100" dirty="0">
              <a:solidFill>
                <a:schemeClr val="tx2">
                  <a:lumMod val="75000"/>
                </a:schemeClr>
              </a:solidFill>
            </a:endParaRPr>
          </a:p>
        </p:txBody>
      </p:sp>
      <p:pic>
        <p:nvPicPr>
          <p:cNvPr id="1026" name="Picture 2" descr="Medway Safeguarding Children Board">
            <a:extLst>
              <a:ext uri="{FF2B5EF4-FFF2-40B4-BE49-F238E27FC236}">
                <a16:creationId xmlns:a16="http://schemas.microsoft.com/office/drawing/2014/main" id="{37239DB0-7562-C769-0A9D-1B37F303E1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4707" y="5305425"/>
            <a:ext cx="2498869" cy="10544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Text&#10;&#10;Description automatically generated with medium confidence">
            <a:extLst>
              <a:ext uri="{FF2B5EF4-FFF2-40B4-BE49-F238E27FC236}">
                <a16:creationId xmlns:a16="http://schemas.microsoft.com/office/drawing/2014/main" id="{0FF060A3-28A2-D23A-8ABD-4A16A64352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6007" y="6454367"/>
            <a:ext cx="3176270" cy="73596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2895</TotalTime>
  <Words>975</Words>
  <Application>Microsoft Office PowerPoint</Application>
  <PresentationFormat>Custom</PresentationFormat>
  <Paragraphs>80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Verdana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Peggy</dc:creator>
  <cp:lastModifiedBy>Graham Richards</cp:lastModifiedBy>
  <cp:revision>16</cp:revision>
  <cp:lastPrinted>2022-09-13T08:46:37Z</cp:lastPrinted>
  <dcterms:created xsi:type="dcterms:W3CDTF">2020-09-15T14:08:03Z</dcterms:created>
  <dcterms:modified xsi:type="dcterms:W3CDTF">2023-09-06T08:29:14Z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2017-04-03T00:00:00Z</vt:filetime>
  </property>
  <property fmtid="{D5CDD505-2E9C-101B-9397-08002B2CF9AE}" pid="3" name="Creator">
    <vt:lpwstr>Microsoft® Publisher 2013</vt:lpwstr>
  </property>
  <property fmtid="{D5CDD505-2E9C-101B-9397-08002B2CF9AE}" pid="4" name="LastSaved">
    <vt:filetime>2020-09-15T00:00:00Z</vt:filetime>
  </property>
</Properties>
</file>